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0"/>
  </p:notesMasterIdLst>
  <p:handoutMasterIdLst>
    <p:handoutMasterId r:id="rId21"/>
  </p:handoutMasterIdLst>
  <p:sldIdLst>
    <p:sldId id="292" r:id="rId5"/>
    <p:sldId id="303" r:id="rId6"/>
    <p:sldId id="296" r:id="rId7"/>
    <p:sldId id="297" r:id="rId8"/>
    <p:sldId id="308" r:id="rId9"/>
    <p:sldId id="304" r:id="rId10"/>
    <p:sldId id="311" r:id="rId11"/>
    <p:sldId id="310" r:id="rId12"/>
    <p:sldId id="305" r:id="rId13"/>
    <p:sldId id="306" r:id="rId14"/>
    <p:sldId id="307" r:id="rId15"/>
    <p:sldId id="312" r:id="rId16"/>
    <p:sldId id="313" r:id="rId17"/>
    <p:sldId id="314" r:id="rId18"/>
    <p:sldId id="293" r:id="rId1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B6"/>
    <a:srgbClr val="113F6F"/>
    <a:srgbClr val="013D61"/>
    <a:srgbClr val="2F305C"/>
    <a:srgbClr val="3C4798"/>
    <a:srgbClr val="F3703A"/>
    <a:srgbClr val="515083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39" autoAdjust="0"/>
  </p:normalViewPr>
  <p:slideViewPr>
    <p:cSldViewPr snapToGrid="0">
      <p:cViewPr varScale="1">
        <p:scale>
          <a:sx n="125" d="100"/>
          <a:sy n="125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08/05/25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08/05/25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‹Nº›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‹Nº›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‹Nº›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D945A0D-0BC2-5D67-1B64-3021BAD7B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" y="0"/>
            <a:ext cx="501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‹Nº›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3360" y="383032"/>
            <a:ext cx="6644640" cy="3227514"/>
          </a:xfrm>
        </p:spPr>
        <p:txBody>
          <a:bodyPr>
            <a:normAutofit/>
          </a:bodyPr>
          <a:lstStyle/>
          <a:p>
            <a:pPr algn="ctr"/>
            <a:r>
              <a:rPr lang="es-ES" sz="2800" i="0" dirty="0">
                <a:solidFill>
                  <a:srgbClr val="317EAC"/>
                </a:solidFill>
                <a:effectLst/>
                <a:latin typeface="Helvetica Neue" panose="02000503000000020004" pitchFamily="2" charset="0"/>
              </a:rPr>
              <a:t>COMBINED TREATMENT AT THE EXTREME OF AGES</a:t>
            </a:r>
            <a:br>
              <a:rPr lang="es-ES" sz="2800" i="0" dirty="0">
                <a:solidFill>
                  <a:srgbClr val="317EAC"/>
                </a:solidFill>
                <a:effectLst/>
                <a:latin typeface="Helvetica Neue" panose="02000503000000020004" pitchFamily="2" charset="0"/>
              </a:rPr>
            </a:br>
            <a:endParaRPr lang="it-IT" sz="28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8240" y="4267200"/>
            <a:ext cx="4429760" cy="2296160"/>
          </a:xfrm>
        </p:spPr>
        <p:txBody>
          <a:bodyPr>
            <a:normAutofit lnSpcReduction="10000"/>
          </a:bodyPr>
          <a:lstStyle/>
          <a:p>
            <a:endParaRPr lang="cs-CZ" sz="28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9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Elena Ruiz-Úcar M.D.FACS,FIFSO</a:t>
            </a:r>
          </a:p>
          <a:p>
            <a:r>
              <a:rPr lang="es-E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Consultant</a:t>
            </a:r>
            <a:r>
              <a:rPr lang="es-E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Surgeon</a:t>
            </a:r>
            <a:r>
              <a:rPr lang="es-E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s-E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Bariatric</a:t>
            </a:r>
            <a:r>
              <a:rPr lang="es-E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es-E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Metabolic</a:t>
            </a:r>
            <a:r>
              <a:rPr lang="es-E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 Endocrine </a:t>
            </a:r>
            <a:r>
              <a:rPr lang="es-E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Unit</a:t>
            </a:r>
            <a:r>
              <a:rPr lang="es-E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r>
              <a:rPr lang="es-E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General and Digestive </a:t>
            </a:r>
            <a:r>
              <a:rPr lang="es-E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Surgery</a:t>
            </a:r>
            <a:r>
              <a:rPr lang="es-E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Department</a:t>
            </a:r>
            <a:r>
              <a:rPr lang="es-E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br>
              <a:rPr lang="es-ES" sz="800" dirty="0"/>
            </a:br>
            <a:r>
              <a:rPr lang="es-E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Fuenlabrada </a:t>
            </a:r>
            <a:r>
              <a:rPr lang="es-E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Universitary</a:t>
            </a:r>
            <a:r>
              <a:rPr lang="es-E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Hospital, </a:t>
            </a:r>
          </a:p>
          <a:p>
            <a:r>
              <a:rPr lang="es-E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Rey Juan Carlos </a:t>
            </a:r>
            <a:r>
              <a:rPr lang="es-E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University</a:t>
            </a:r>
            <a:r>
              <a:rPr lang="es-E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Madrid, </a:t>
            </a:r>
            <a:r>
              <a:rPr lang="es-E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Spain</a:t>
            </a:r>
            <a:r>
              <a:rPr lang="es-E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cs-CZ" sz="8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</a:t>
            </a:r>
            <a:r>
              <a:rPr lang="cs-CZ" sz="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Ruiz-Úcar</a:t>
            </a:r>
            <a:endParaRPr lang="it-IT" sz="800" b="1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F1F90C-4985-C1DF-30CF-8981E03E8451}"/>
              </a:ext>
            </a:extLst>
          </p:cNvPr>
          <p:cNvSpPr txBox="1"/>
          <p:nvPr/>
        </p:nvSpPr>
        <p:spPr>
          <a:xfrm>
            <a:off x="619760" y="117677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BMI : 48 kg/m2 </a:t>
            </a: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144 kg,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173 cm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6157BF-1D18-8471-7BD3-73C40492F9E3}"/>
              </a:ext>
            </a:extLst>
          </p:cNvPr>
          <p:cNvSpPr txBox="1"/>
          <p:nvPr/>
        </p:nvSpPr>
        <p:spPr>
          <a:xfrm>
            <a:off x="619760" y="8074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PHYSICAL ASSESMENT: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1DBADF0-D775-AD1B-6324-ADFD6AC9431D}"/>
              </a:ext>
            </a:extLst>
          </p:cNvPr>
          <p:cNvSpPr txBox="1"/>
          <p:nvPr/>
        </p:nvSpPr>
        <p:spPr>
          <a:xfrm>
            <a:off x="508000" y="4368929"/>
            <a:ext cx="114604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120 kg (BMI 40.09 kg/m2)</a:t>
            </a: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Laparscopy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sleeve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(40-fr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Fouchet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60-fr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Echelon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® Flex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Powered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protected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Seamguard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®).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Trendelemburg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position.Intermittent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pneumatic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compression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limbs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Antibiotic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prophylaxis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grams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Cefazolin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Methylene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blue test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negative.</a:t>
            </a:r>
          </a:p>
          <a:p>
            <a:endParaRPr lang="es-ES" sz="1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05A4DA8-1CFD-D0B3-0419-4BC6E5E50587}"/>
              </a:ext>
            </a:extLst>
          </p:cNvPr>
          <p:cNvSpPr txBox="1"/>
          <p:nvPr/>
        </p:nvSpPr>
        <p:spPr>
          <a:xfrm>
            <a:off x="508000" y="2042795"/>
            <a:ext cx="115519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COMPLEMENTARY TESTS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ENDOSCOPY: HP (+).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gastritis</a:t>
            </a: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Ultrasound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hepatic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steatosis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Erradication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Pylera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®</a:t>
            </a:r>
            <a:r>
              <a:rPr lang="es-ES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s-ES" sz="16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140 mg/125 mg/125 mg</a:t>
            </a:r>
            <a:r>
              <a:rPr lang="es-ES" sz="16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333333"/>
                </a:solidFill>
                <a:latin typeface="Helvetica Neue" panose="02000503000000020004" pitchFamily="2" charset="0"/>
              </a:rPr>
              <a:t>:</a:t>
            </a:r>
            <a:r>
              <a:rPr lang="es-ES" sz="1600" dirty="0" err="1">
                <a:solidFill>
                  <a:srgbClr val="333333"/>
                </a:solidFill>
                <a:latin typeface="Helvetica Neue" panose="02000503000000020004" pitchFamily="2" charset="0"/>
              </a:rPr>
              <a:t>Bismuth</a:t>
            </a:r>
            <a:r>
              <a:rPr lang="es-ES" sz="1600" dirty="0">
                <a:solidFill>
                  <a:srgbClr val="333333"/>
                </a:solidFill>
                <a:latin typeface="Helvetica Neue" panose="02000503000000020004" pitchFamily="2" charset="0"/>
              </a:rPr>
              <a:t> </a:t>
            </a:r>
            <a:r>
              <a:rPr lang="es-ES" sz="1600" dirty="0" err="1">
                <a:solidFill>
                  <a:srgbClr val="333333"/>
                </a:solidFill>
                <a:latin typeface="Helvetica Neue" panose="02000503000000020004" pitchFamily="2" charset="0"/>
              </a:rPr>
              <a:t>subcitrate</a:t>
            </a:r>
            <a:r>
              <a:rPr lang="es-ES" sz="1600" dirty="0">
                <a:solidFill>
                  <a:srgbClr val="333333"/>
                </a:solidFill>
                <a:latin typeface="Helvetica Neue" panose="02000503000000020004" pitchFamily="2" charset="0"/>
              </a:rPr>
              <a:t> </a:t>
            </a:r>
            <a:r>
              <a:rPr lang="es-ES" sz="1600" dirty="0" err="1">
                <a:solidFill>
                  <a:srgbClr val="333333"/>
                </a:solidFill>
                <a:latin typeface="Helvetica Neue" panose="02000503000000020004" pitchFamily="2" charset="0"/>
              </a:rPr>
              <a:t>potassium</a:t>
            </a:r>
            <a:r>
              <a:rPr lang="es-ES" sz="1600" dirty="0">
                <a:solidFill>
                  <a:srgbClr val="333333"/>
                </a:solidFill>
                <a:latin typeface="Helvetica Neue" panose="02000503000000020004" pitchFamily="2" charset="0"/>
              </a:rPr>
              <a:t>, </a:t>
            </a:r>
            <a:r>
              <a:rPr lang="es-ES" sz="1600" dirty="0" err="1">
                <a:solidFill>
                  <a:srgbClr val="333333"/>
                </a:solidFill>
                <a:latin typeface="Helvetica Neue" panose="02000503000000020004" pitchFamily="2" charset="0"/>
              </a:rPr>
              <a:t>metronidazole</a:t>
            </a:r>
            <a:endParaRPr lang="es-ES" sz="1600" dirty="0">
              <a:solidFill>
                <a:srgbClr val="333333"/>
              </a:solidFill>
              <a:latin typeface="Helvetica Neue" panose="02000503000000020004" pitchFamily="2" charset="0"/>
            </a:endParaRPr>
          </a:p>
          <a:p>
            <a:r>
              <a:rPr lang="es-ES" sz="1600" dirty="0" err="1">
                <a:solidFill>
                  <a:srgbClr val="333333"/>
                </a:solidFill>
                <a:latin typeface="Helvetica Neue" panose="02000503000000020004" pitchFamily="2" charset="0"/>
              </a:rPr>
              <a:t>tetracycline</a:t>
            </a:r>
            <a:r>
              <a:rPr lang="es-ES" sz="1600" dirty="0">
                <a:solidFill>
                  <a:srgbClr val="333333"/>
                </a:solidFill>
                <a:latin typeface="Helvetica Neue" panose="02000503000000020004" pitchFamily="2" charset="0"/>
              </a:rPr>
              <a:t> </a:t>
            </a:r>
            <a:r>
              <a:rPr lang="es-ES" sz="1600" dirty="0" err="1">
                <a:solidFill>
                  <a:srgbClr val="333333"/>
                </a:solidFill>
                <a:latin typeface="Helvetica Neue" panose="02000503000000020004" pitchFamily="2" charset="0"/>
              </a:rPr>
              <a:t>hydrochloride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Checking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test after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afterwards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HP(-)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FF0F8B-8ABB-FC82-ADC4-924D3409A986}"/>
              </a:ext>
            </a:extLst>
          </p:cNvPr>
          <p:cNvSpPr txBox="1"/>
          <p:nvPr/>
        </p:nvSpPr>
        <p:spPr>
          <a:xfrm>
            <a:off x="508000" y="39995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SURGICAL PROCEDURE: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560029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691AFEE-44AB-4F3B-B590-999C5DD38674}"/>
              </a:ext>
            </a:extLst>
          </p:cNvPr>
          <p:cNvSpPr txBox="1"/>
          <p:nvPr/>
        </p:nvSpPr>
        <p:spPr>
          <a:xfrm>
            <a:off x="476341" y="693385"/>
            <a:ext cx="191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B7FF32D-BC6E-767B-95B8-BB7B283E4CF2}"/>
              </a:ext>
            </a:extLst>
          </p:cNvPr>
          <p:cNvSpPr txBox="1"/>
          <p:nvPr/>
        </p:nvSpPr>
        <p:spPr>
          <a:xfrm>
            <a:off x="395060" y="1260901"/>
            <a:ext cx="116140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complications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occurred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immediate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postoperative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began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oral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tolerance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He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discharged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postoperative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oral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tolerance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C40210-244E-CCCA-7244-208EADF263FB}"/>
              </a:ext>
            </a:extLst>
          </p:cNvPr>
          <p:cNvSpPr txBox="1"/>
          <p:nvPr/>
        </p:nvSpPr>
        <p:spPr>
          <a:xfrm>
            <a:off x="395060" y="22758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FOLLOW UP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A1F11F-E603-98AE-22F8-BA9A9159718A}"/>
              </a:ext>
            </a:extLst>
          </p:cNvPr>
          <p:cNvSpPr txBox="1"/>
          <p:nvPr/>
        </p:nvSpPr>
        <p:spPr>
          <a:xfrm>
            <a:off x="284479" y="2672208"/>
            <a:ext cx="117246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feeling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tolerating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 puree and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diet.Her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CPAP. 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92 kg and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30.2 kg/m2,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remained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antihypertensive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dyslipidemia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resolved. 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85 kg and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28.4 kg/m2,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stabilization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Tx/>
              <a:buChar char="-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remained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steady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8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E7BCA5B-9BBE-9A46-18DD-BF4276ADF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" y="633341"/>
            <a:ext cx="7978349" cy="40523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6EFE456-1BBD-0F52-FC02-1FCD2E564584}"/>
              </a:ext>
            </a:extLst>
          </p:cNvPr>
          <p:cNvSpPr txBox="1"/>
          <p:nvPr/>
        </p:nvSpPr>
        <p:spPr>
          <a:xfrm>
            <a:off x="8463282" y="239789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Extremes </a:t>
            </a:r>
            <a:r>
              <a:rPr lang="es-ES" sz="2800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2800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es-ES" sz="2800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9736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B49E4D9-9868-D229-ECF2-BF5FD77CACE4}"/>
              </a:ext>
            </a:extLst>
          </p:cNvPr>
          <p:cNvSpPr txBox="1"/>
          <p:nvPr/>
        </p:nvSpPr>
        <p:spPr>
          <a:xfrm>
            <a:off x="4048760" y="2214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</a:t>
            </a:r>
            <a:r>
              <a:rPr lang="es-ES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endParaRPr lang="es-ES" b="1" dirty="0">
              <a:solidFill>
                <a:srgbClr val="00AC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C30DE2-7D89-C7B6-0DC2-3E02649BE6BB}"/>
              </a:ext>
            </a:extLst>
          </p:cNvPr>
          <p:cNvSpPr txBox="1"/>
          <p:nvPr/>
        </p:nvSpPr>
        <p:spPr>
          <a:xfrm>
            <a:off x="205740" y="1100763"/>
            <a:ext cx="119862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/>
              <a:t>- </a:t>
            </a:r>
            <a:r>
              <a:rPr lang="es-ES" sz="1400" dirty="0" err="1"/>
              <a:t>surgery</a:t>
            </a:r>
            <a:r>
              <a:rPr lang="es-ES" sz="1400" dirty="0"/>
              <a:t> has </a:t>
            </a:r>
            <a:r>
              <a:rPr lang="es-ES" sz="1400" dirty="0" err="1"/>
              <a:t>been</a:t>
            </a:r>
            <a:r>
              <a:rPr lang="es-ES" sz="1400" dirty="0"/>
              <a:t> </a:t>
            </a:r>
            <a:r>
              <a:rPr lang="es-ES" sz="1400" dirty="0" err="1"/>
              <a:t>performed</a:t>
            </a:r>
            <a:r>
              <a:rPr lang="es-ES" sz="1400" dirty="0"/>
              <a:t> </a:t>
            </a:r>
            <a:r>
              <a:rPr lang="es-ES" sz="1400" dirty="0" err="1"/>
              <a:t>successfully</a:t>
            </a:r>
            <a:r>
              <a:rPr lang="es-ES" sz="1400" dirty="0"/>
              <a:t> in </a:t>
            </a:r>
            <a:r>
              <a:rPr lang="es-ES" sz="1400" dirty="0" err="1"/>
              <a:t>increasingly</a:t>
            </a:r>
            <a:r>
              <a:rPr lang="es-ES" sz="1400" dirty="0"/>
              <a:t> </a:t>
            </a:r>
            <a:r>
              <a:rPr lang="es-ES" sz="1400" dirty="0" err="1"/>
              <a:t>older</a:t>
            </a:r>
            <a:r>
              <a:rPr lang="es-ES" sz="1400" dirty="0"/>
              <a:t> </a:t>
            </a:r>
            <a:r>
              <a:rPr lang="es-ES" sz="1400" dirty="0" err="1"/>
              <a:t>patients</a:t>
            </a:r>
            <a:r>
              <a:rPr lang="es-ES" sz="1400" dirty="0"/>
              <a:t> </a:t>
            </a:r>
            <a:r>
              <a:rPr lang="es-ES" sz="1400" dirty="0" err="1"/>
              <a:t>over</a:t>
            </a:r>
            <a:r>
              <a:rPr lang="es-ES" sz="1400" dirty="0"/>
              <a:t>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past</a:t>
            </a:r>
            <a:r>
              <a:rPr lang="es-ES" sz="1400" dirty="0"/>
              <a:t> </a:t>
            </a:r>
            <a:r>
              <a:rPr lang="es-ES" sz="1400" dirty="0" err="1"/>
              <a:t>few</a:t>
            </a:r>
            <a:r>
              <a:rPr lang="es-ES" sz="1400" dirty="0"/>
              <a:t> </a:t>
            </a:r>
            <a:r>
              <a:rPr lang="es-ES" sz="1400" dirty="0" err="1"/>
              <a:t>decades</a:t>
            </a:r>
            <a:r>
              <a:rPr lang="es-ES" sz="1400" dirty="0"/>
              <a:t>, </a:t>
            </a:r>
            <a:r>
              <a:rPr lang="es-ES" sz="1400" dirty="0" err="1"/>
              <a:t>including</a:t>
            </a:r>
            <a:r>
              <a:rPr lang="es-ES" sz="1400" dirty="0"/>
              <a:t> </a:t>
            </a:r>
            <a:r>
              <a:rPr lang="es-ES" sz="1400" dirty="0" err="1"/>
              <a:t>individuals</a:t>
            </a:r>
            <a:r>
              <a:rPr lang="es-ES" sz="1400" dirty="0"/>
              <a:t> &gt;70 </a:t>
            </a:r>
            <a:r>
              <a:rPr lang="es-ES" sz="1400" dirty="0" err="1"/>
              <a:t>years</a:t>
            </a:r>
            <a:r>
              <a:rPr lang="es-ES" sz="1400" dirty="0"/>
              <a:t> </a:t>
            </a:r>
            <a:r>
              <a:rPr lang="es-ES" sz="1400" dirty="0" err="1"/>
              <a:t>of</a:t>
            </a:r>
            <a:r>
              <a:rPr lang="es-ES" sz="1400" dirty="0"/>
              <a:t> </a:t>
            </a:r>
            <a:r>
              <a:rPr lang="es-ES" sz="1400" dirty="0" err="1"/>
              <a:t>age</a:t>
            </a:r>
            <a:r>
              <a:rPr lang="es-ES" sz="14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360CC3-7E0C-AC15-F450-171F673AB9EE}"/>
              </a:ext>
            </a:extLst>
          </p:cNvPr>
          <p:cNvSpPr txBox="1"/>
          <p:nvPr/>
        </p:nvSpPr>
        <p:spPr>
          <a:xfrm>
            <a:off x="175260" y="1815222"/>
            <a:ext cx="11915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/>
              <a:t>- </a:t>
            </a:r>
            <a:r>
              <a:rPr lang="es-ES" sz="1400" dirty="0" err="1"/>
              <a:t>slightly</a:t>
            </a:r>
            <a:r>
              <a:rPr lang="es-ES" sz="1400" dirty="0"/>
              <a:t> </a:t>
            </a:r>
            <a:r>
              <a:rPr lang="es-ES" sz="1400" dirty="0" err="1"/>
              <a:t>higher</a:t>
            </a:r>
            <a:r>
              <a:rPr lang="es-ES" sz="1400" dirty="0"/>
              <a:t> </a:t>
            </a:r>
            <a:r>
              <a:rPr lang="es-ES" sz="1400" dirty="0" err="1"/>
              <a:t>rates</a:t>
            </a:r>
            <a:r>
              <a:rPr lang="es-ES" sz="1400" dirty="0"/>
              <a:t> </a:t>
            </a:r>
            <a:r>
              <a:rPr lang="es-ES" sz="1400" dirty="0" err="1"/>
              <a:t>of</a:t>
            </a:r>
            <a:r>
              <a:rPr lang="es-ES" sz="1400" dirty="0"/>
              <a:t> </a:t>
            </a:r>
            <a:r>
              <a:rPr lang="es-ES" sz="1400" dirty="0" err="1"/>
              <a:t>postoperative</a:t>
            </a:r>
            <a:r>
              <a:rPr lang="es-ES" sz="1400" dirty="0"/>
              <a:t> </a:t>
            </a:r>
            <a:r>
              <a:rPr lang="es-ES" sz="1400" dirty="0" err="1"/>
              <a:t>complications</a:t>
            </a:r>
            <a:r>
              <a:rPr lang="es-ES" sz="1400" dirty="0"/>
              <a:t> </a:t>
            </a:r>
            <a:r>
              <a:rPr lang="es-ES" sz="1400" dirty="0" err="1"/>
              <a:t>compared</a:t>
            </a:r>
            <a:r>
              <a:rPr lang="es-ES" sz="1400" dirty="0"/>
              <a:t> </a:t>
            </a:r>
            <a:r>
              <a:rPr lang="es-ES" sz="1400" dirty="0" err="1"/>
              <a:t>with</a:t>
            </a:r>
            <a:r>
              <a:rPr lang="es-ES" sz="1400" dirty="0"/>
              <a:t> a </a:t>
            </a:r>
            <a:r>
              <a:rPr lang="es-ES" sz="1400" dirty="0" err="1"/>
              <a:t>younger</a:t>
            </a:r>
            <a:r>
              <a:rPr lang="es-ES" sz="1400" dirty="0"/>
              <a:t> </a:t>
            </a:r>
            <a:r>
              <a:rPr lang="es-ES" sz="1400" dirty="0" err="1"/>
              <a:t>population</a:t>
            </a:r>
            <a:r>
              <a:rPr lang="es-ES" sz="1400" dirty="0"/>
              <a:t>, </a:t>
            </a:r>
            <a:r>
              <a:rPr lang="es-ES" sz="1400" dirty="0" err="1"/>
              <a:t>but</a:t>
            </a:r>
            <a:r>
              <a:rPr lang="es-ES" sz="1400" dirty="0"/>
              <a:t> </a:t>
            </a:r>
            <a:r>
              <a:rPr lang="es-ES" sz="1400" dirty="0" err="1"/>
              <a:t>still</a:t>
            </a:r>
            <a:r>
              <a:rPr lang="es-ES" sz="1400" dirty="0"/>
              <a:t> </a:t>
            </a:r>
            <a:r>
              <a:rPr lang="es-ES" sz="1400" dirty="0" err="1"/>
              <a:t>provides</a:t>
            </a:r>
            <a:r>
              <a:rPr lang="es-ES" sz="1400" dirty="0"/>
              <a:t> </a:t>
            </a:r>
            <a:r>
              <a:rPr lang="es-ES" sz="1400" dirty="0" err="1"/>
              <a:t>substantial</a:t>
            </a:r>
            <a:r>
              <a:rPr lang="es-ES" sz="1400" dirty="0"/>
              <a:t> </a:t>
            </a:r>
            <a:r>
              <a:rPr lang="es-ES" sz="1400" dirty="0" err="1"/>
              <a:t>benefits</a:t>
            </a:r>
            <a:r>
              <a:rPr lang="es-ES" sz="1400" dirty="0"/>
              <a:t> </a:t>
            </a:r>
            <a:r>
              <a:rPr lang="es-ES" sz="1400" dirty="0" err="1"/>
              <a:t>of</a:t>
            </a:r>
            <a:r>
              <a:rPr lang="es-ES" sz="1400" dirty="0"/>
              <a:t> </a:t>
            </a:r>
            <a:r>
              <a:rPr lang="es-ES" sz="1400" dirty="0" err="1"/>
              <a:t>weight</a:t>
            </a:r>
            <a:r>
              <a:rPr lang="es-ES" sz="1400" dirty="0"/>
              <a:t> </a:t>
            </a:r>
            <a:r>
              <a:rPr lang="es-ES" sz="1400" dirty="0" err="1"/>
              <a:t>loss</a:t>
            </a:r>
            <a:r>
              <a:rPr lang="es-ES" sz="1400" dirty="0"/>
              <a:t> and </a:t>
            </a:r>
            <a:r>
              <a:rPr lang="es-ES" sz="1400" dirty="0" err="1"/>
              <a:t>remission</a:t>
            </a:r>
            <a:r>
              <a:rPr lang="es-ES" sz="1400" dirty="0"/>
              <a:t> </a:t>
            </a:r>
            <a:r>
              <a:rPr lang="es-ES" sz="1400" dirty="0" err="1"/>
              <a:t>of</a:t>
            </a:r>
            <a:r>
              <a:rPr lang="es-ES" sz="1400" dirty="0"/>
              <a:t> </a:t>
            </a:r>
            <a:r>
              <a:rPr lang="es-ES" sz="1400" dirty="0" err="1"/>
              <a:t>comorbilities</a:t>
            </a:r>
            <a:endParaRPr lang="es-ES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347979-E920-4F6F-137F-B1F984340538}"/>
              </a:ext>
            </a:extLst>
          </p:cNvPr>
          <p:cNvSpPr txBox="1"/>
          <p:nvPr/>
        </p:nvSpPr>
        <p:spPr>
          <a:xfrm>
            <a:off x="205740" y="2758400"/>
            <a:ext cx="11915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Frailty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alone,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independently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postoperative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complications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MBS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89F9880-6FD7-C428-0E9C-4713014C6053}"/>
              </a:ext>
            </a:extLst>
          </p:cNvPr>
          <p:cNvSpPr txBox="1"/>
          <p:nvPr/>
        </p:nvSpPr>
        <p:spPr>
          <a:xfrm>
            <a:off x="104140" y="3576122"/>
            <a:ext cx="121183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morbidity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obesity-related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Tx/>
              <a:buChar char="-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seeking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MBS,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careful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frailty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7519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2073850-D11E-3679-623E-A253FD2D5C19}"/>
              </a:ext>
            </a:extLst>
          </p:cNvPr>
          <p:cNvSpPr txBox="1"/>
          <p:nvPr/>
        </p:nvSpPr>
        <p:spPr>
          <a:xfrm>
            <a:off x="3889971" y="1772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  <a:r>
              <a:rPr lang="es-ES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adolescents</a:t>
            </a:r>
            <a:endParaRPr lang="es-ES" b="1" dirty="0">
              <a:solidFill>
                <a:srgbClr val="00AC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1DD0DB-D430-20F1-3A6A-DB6126D94953}"/>
              </a:ext>
            </a:extLst>
          </p:cNvPr>
          <p:cNvSpPr txBox="1"/>
          <p:nvPr/>
        </p:nvSpPr>
        <p:spPr>
          <a:xfrm>
            <a:off x="477520" y="623140"/>
            <a:ext cx="11714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/>
              <a:t>-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MBS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younger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and produces durable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comorbid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897F4B-6B08-B751-8F02-BD766B2F375B}"/>
              </a:ext>
            </a:extLst>
          </p:cNvPr>
          <p:cNvSpPr txBox="1"/>
          <p:nvPr/>
        </p:nvSpPr>
        <p:spPr>
          <a:xfrm>
            <a:off x="419235" y="1013416"/>
            <a:ext cx="11353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prospective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TeenLongitudinal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Bariatric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200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Teen</a:t>
            </a:r>
            <a:r>
              <a:rPr lang="es-ES" sz="1200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-LABS)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demonstrated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and durable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in cardiovascular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200" dirty="0" err="1"/>
              <a:t>hypertension</a:t>
            </a:r>
            <a:r>
              <a:rPr lang="es-ES" sz="1200" dirty="0"/>
              <a:t> and </a:t>
            </a:r>
            <a:r>
              <a:rPr lang="es-ES" sz="1200" dirty="0" err="1"/>
              <a:t>dyslipidemia</a:t>
            </a:r>
            <a:r>
              <a:rPr lang="es-ES" sz="1200" dirty="0"/>
              <a:t> )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and T2D in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adolescents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undergoing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MBS.</a:t>
            </a:r>
          </a:p>
          <a:p>
            <a:pPr marL="171450" indent="-171450">
              <a:buFontTx/>
              <a:buChar char="-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MBS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negatively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pubertal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7D8EF8-46B9-045A-5C20-1316B5108C62}"/>
              </a:ext>
            </a:extLst>
          </p:cNvPr>
          <p:cNvSpPr txBox="1"/>
          <p:nvPr/>
        </p:nvSpPr>
        <p:spPr>
          <a:xfrm>
            <a:off x="477520" y="1763433"/>
            <a:ext cx="113535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- Durable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maintained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co-morbidity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remission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as 5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533442-E95C-18EF-CFA2-69B34C15D984}"/>
              </a:ext>
            </a:extLst>
          </p:cNvPr>
          <p:cNvSpPr txBox="1"/>
          <p:nvPr/>
        </p:nvSpPr>
        <p:spPr>
          <a:xfrm>
            <a:off x="477520" y="2186462"/>
            <a:ext cx="11714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adolescents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BMI &gt;120%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95th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percentile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and a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co-morbidity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a BMI &gt;140%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95th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percentile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MBS after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multidisciplinary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specialty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center.</a:t>
            </a:r>
          </a:p>
        </p:txBody>
      </p:sp>
      <p:pic>
        <p:nvPicPr>
          <p:cNvPr id="7" name="Imagen 1">
            <a:extLst>
              <a:ext uri="{FF2B5EF4-FFF2-40B4-BE49-F238E27FC236}">
                <a16:creationId xmlns:a16="http://schemas.microsoft.com/office/drawing/2014/main" id="{AFB09B7E-B5EF-8950-ABA7-5C1E2647F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4" y="2794157"/>
            <a:ext cx="2644468" cy="195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811B13BD-029B-7B37-F896-5A51622A7C7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15" y="2841029"/>
            <a:ext cx="976312" cy="92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BEB2D760-8D77-4305-6A87-A59B55093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40" y="2611541"/>
            <a:ext cx="4358459" cy="138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5C963C79-8819-8C97-1319-EBF919C43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20" y="4116076"/>
            <a:ext cx="7396480" cy="195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nillo 16">
            <a:extLst>
              <a:ext uri="{FF2B5EF4-FFF2-40B4-BE49-F238E27FC236}">
                <a16:creationId xmlns:a16="http://schemas.microsoft.com/office/drawing/2014/main" id="{D53E2D91-AA00-1E79-BB69-FA752E903926}"/>
              </a:ext>
            </a:extLst>
          </p:cNvPr>
          <p:cNvSpPr/>
          <p:nvPr/>
        </p:nvSpPr>
        <p:spPr>
          <a:xfrm>
            <a:off x="2421496" y="4890672"/>
            <a:ext cx="4781943" cy="274319"/>
          </a:xfrm>
          <a:prstGeom prst="donut">
            <a:avLst>
              <a:gd name="adj" fmla="val 1388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7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EC6C84A-BCB5-0E97-9B53-238334217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0" y="772160"/>
            <a:ext cx="6167120" cy="54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BB9C12E-6DE5-05A4-6ACB-2E9858AC8560}"/>
              </a:ext>
            </a:extLst>
          </p:cNvPr>
          <p:cNvSpPr txBox="1"/>
          <p:nvPr/>
        </p:nvSpPr>
        <p:spPr>
          <a:xfrm>
            <a:off x="2761861" y="1987421"/>
            <a:ext cx="5140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13D61"/>
                </a:solidFill>
              </a:rPr>
              <a:t>    </a:t>
            </a:r>
            <a:r>
              <a:rPr lang="es-ES" sz="4800" b="1" dirty="0">
                <a:solidFill>
                  <a:srgbClr val="013D61"/>
                </a:solidFill>
              </a:rPr>
              <a:t>CLINICAL  CASES </a:t>
            </a:r>
          </a:p>
        </p:txBody>
      </p:sp>
    </p:spTree>
    <p:extLst>
      <p:ext uri="{BB962C8B-B14F-4D97-AF65-F5344CB8AC3E}">
        <p14:creationId xmlns:p14="http://schemas.microsoft.com/office/powerpoint/2010/main" val="125390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AAEE1C6-98EB-5DA4-E75A-5FCBA898D7BF}"/>
              </a:ext>
            </a:extLst>
          </p:cNvPr>
          <p:cNvSpPr txBox="1"/>
          <p:nvPr/>
        </p:nvSpPr>
        <p:spPr>
          <a:xfrm>
            <a:off x="321388" y="11290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555FD01-4514-E629-1EEC-BC8D1884DED6}"/>
              </a:ext>
            </a:extLst>
          </p:cNvPr>
          <p:cNvSpPr txBox="1"/>
          <p:nvPr/>
        </p:nvSpPr>
        <p:spPr>
          <a:xfrm>
            <a:off x="243840" y="191076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15-year-old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690096-ABE7-B294-B145-1813C8F04630}"/>
              </a:ext>
            </a:extLst>
          </p:cNvPr>
          <p:cNvSpPr txBox="1"/>
          <p:nvPr/>
        </p:nvSpPr>
        <p:spPr>
          <a:xfrm>
            <a:off x="243840" y="2320903"/>
            <a:ext cx="60960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Ex-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smoker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5-6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Adenoidectomy-amignalectomy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Asthmatic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bronchitis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Viral meningitis at 5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comorbilities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USUAL MEDICATION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Salbutamol,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Vitamins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5774C07-2986-E3C1-BE6E-E1B218C84DB1}"/>
              </a:ext>
            </a:extLst>
          </p:cNvPr>
          <p:cNvSpPr txBox="1"/>
          <p:nvPr/>
        </p:nvSpPr>
        <p:spPr>
          <a:xfrm>
            <a:off x="243840" y="3974672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CURRENT STATE: 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15-year-old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admitted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gastric</a:t>
            </a:r>
            <a:r>
              <a:rPr lang="es-ES" sz="1600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sleeve</a:t>
            </a:r>
            <a:r>
              <a:rPr lang="es-ES" sz="1600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conservative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gastric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balloon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E5EC74C-6E3F-0557-404C-A44F2EA0CF16}"/>
              </a:ext>
            </a:extLst>
          </p:cNvPr>
          <p:cNvSpPr txBox="1"/>
          <p:nvPr/>
        </p:nvSpPr>
        <p:spPr>
          <a:xfrm>
            <a:off x="5628640" y="1129002"/>
            <a:ext cx="656336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OBESITY DISEASE HISTORY: </a:t>
            </a:r>
          </a:p>
          <a:p>
            <a:endParaRPr lang="es-ES" dirty="0"/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Morbid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chilhood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pediatric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endocrinology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dietary</a:t>
            </a:r>
            <a:r>
              <a:rPr lang="es-ES" sz="1600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treatments</a:t>
            </a:r>
            <a:r>
              <a:rPr lang="es-ES" sz="1600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May 2023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gastric</a:t>
            </a:r>
            <a:r>
              <a:rPr lang="es-ES" sz="1600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balloon</a:t>
            </a:r>
            <a:r>
              <a:rPr lang="es-ES" sz="1600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placement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2023 :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intragastric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balloon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withdrawn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7CDB14-5274-7555-A71A-A8E355EC31E7}"/>
              </a:ext>
            </a:extLst>
          </p:cNvPr>
          <p:cNvSpPr txBox="1"/>
          <p:nvPr/>
        </p:nvSpPr>
        <p:spPr>
          <a:xfrm>
            <a:off x="514428" y="36476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113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CASE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1224EE-C745-AFB8-865F-9401FB3C7198}"/>
              </a:ext>
            </a:extLst>
          </p:cNvPr>
          <p:cNvSpPr txBox="1"/>
          <p:nvPr/>
        </p:nvSpPr>
        <p:spPr>
          <a:xfrm>
            <a:off x="2915920" y="226216"/>
            <a:ext cx="8239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dietary</a:t>
            </a:r>
            <a:r>
              <a:rPr lang="es-ES" sz="2400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treatments</a:t>
            </a:r>
            <a:r>
              <a:rPr lang="es-ES" sz="2400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ES" sz="2400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gastric</a:t>
            </a:r>
            <a:r>
              <a:rPr lang="es-ES" sz="2400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balloon</a:t>
            </a:r>
            <a:r>
              <a:rPr lang="es-ES" sz="2400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ES" sz="2400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gastric</a:t>
            </a:r>
            <a:r>
              <a:rPr lang="es-ES" sz="2400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sleeve</a:t>
            </a:r>
            <a:r>
              <a:rPr lang="es-ES" sz="2400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85165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17B32F-FE77-0375-55DB-90D1C5891B0E}"/>
              </a:ext>
            </a:extLst>
          </p:cNvPr>
          <p:cNvSpPr txBox="1"/>
          <p:nvPr/>
        </p:nvSpPr>
        <p:spPr>
          <a:xfrm>
            <a:off x="127000" y="249903"/>
            <a:ext cx="1167384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PHYSICAL ASSESMENT: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Anthropometric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assesment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162Kg,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175.5cm, BMI: 52.60Kg/m2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assesment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153Kg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175.5cm BMI: 49.67Kg/m2</a:t>
            </a:r>
          </a:p>
          <a:p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COMPLEMENTARY TESTS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ENDOSCOPY: HP (-).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gastritis</a:t>
            </a: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Ultrasound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hepatic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steatosis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BCA1E5-F82B-6057-7FB1-4913385C8925}"/>
              </a:ext>
            </a:extLst>
          </p:cNvPr>
          <p:cNvSpPr txBox="1"/>
          <p:nvPr/>
        </p:nvSpPr>
        <p:spPr>
          <a:xfrm>
            <a:off x="127000" y="3068667"/>
            <a:ext cx="116738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SURGICAL PROCEDURE</a:t>
            </a: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11/28/2024:</a:t>
            </a: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general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anesthesia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sleeve-type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robotic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tubular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gastroplasty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successfully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presenting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incidents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8E9DD3F-36A8-48A4-A0CA-13E33EF332EC}"/>
              </a:ext>
            </a:extLst>
          </p:cNvPr>
          <p:cNvSpPr txBox="1"/>
          <p:nvPr/>
        </p:nvSpPr>
        <p:spPr>
          <a:xfrm>
            <a:off x="254000" y="557704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drain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placed.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78CAD14-1133-E37A-AC42-2AA65D3D4991}"/>
              </a:ext>
            </a:extLst>
          </p:cNvPr>
          <p:cNvSpPr txBox="1"/>
          <p:nvPr/>
        </p:nvSpPr>
        <p:spPr>
          <a:xfrm>
            <a:off x="2143760" y="5560139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Methylene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blue test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negative.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43F3EF-8AFB-13A2-77A8-19DC21F0CC0C}"/>
              </a:ext>
            </a:extLst>
          </p:cNvPr>
          <p:cNvSpPr txBox="1"/>
          <p:nvPr/>
        </p:nvSpPr>
        <p:spPr>
          <a:xfrm>
            <a:off x="127000" y="3921988"/>
            <a:ext cx="116738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Trendelemburg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position.Intermittent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pneumatic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compression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limbs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Antibiotic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prophylaxis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grams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Cefazolin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Pneumoperitoneum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Veress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needle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CO2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insufflation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Da Vinci®: 8 mm x 3 :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arms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1, 3 and 4, 30°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in 3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arm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12 mm x1 :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arm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697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2BB55C7-701B-D6D5-AD1A-231B32C46DD1}"/>
              </a:ext>
            </a:extLst>
          </p:cNvPr>
          <p:cNvSpPr txBox="1"/>
          <p:nvPr/>
        </p:nvSpPr>
        <p:spPr>
          <a:xfrm>
            <a:off x="476341" y="693385"/>
            <a:ext cx="191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EAD7CC-EDEA-D9CB-04C4-3F40739B2FDB}"/>
              </a:ext>
            </a:extLst>
          </p:cNvPr>
          <p:cNvSpPr txBox="1"/>
          <p:nvPr/>
        </p:nvSpPr>
        <p:spPr>
          <a:xfrm>
            <a:off x="395060" y="1260901"/>
            <a:ext cx="116140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complications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occurred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immediate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postoperative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began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oral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tolerance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He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discharged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postoperative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oral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tolerance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DB62AA-C71E-1651-F30C-AE073BDBCEF4}"/>
              </a:ext>
            </a:extLst>
          </p:cNvPr>
          <p:cNvSpPr txBox="1"/>
          <p:nvPr/>
        </p:nvSpPr>
        <p:spPr>
          <a:xfrm>
            <a:off x="395060" y="22758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FOLLOW UP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0AE920-6BAF-B544-1759-79361B244930}"/>
              </a:ext>
            </a:extLst>
          </p:cNvPr>
          <p:cNvSpPr txBox="1"/>
          <p:nvPr/>
        </p:nvSpPr>
        <p:spPr>
          <a:xfrm>
            <a:off x="284479" y="2672208"/>
            <a:ext cx="117246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feeling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tolerating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 puree and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diet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120 kg and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39 kg/m2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90 kg and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29 kg/m2,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stabilization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TWL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72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kgrs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63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kgrs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remained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steady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PO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, he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assesed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aesthetic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He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aesthetic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fourth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PO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6946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231FB6D-6213-1F95-F4A0-0A770AC56718}"/>
              </a:ext>
            </a:extLst>
          </p:cNvPr>
          <p:cNvSpPr txBox="1"/>
          <p:nvPr/>
        </p:nvSpPr>
        <p:spPr>
          <a:xfrm>
            <a:off x="504268" y="229516"/>
            <a:ext cx="2816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113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CASE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67F820C-75DA-F3B9-4509-83FDC8950019}"/>
              </a:ext>
            </a:extLst>
          </p:cNvPr>
          <p:cNvSpPr txBox="1"/>
          <p:nvPr/>
        </p:nvSpPr>
        <p:spPr>
          <a:xfrm>
            <a:off x="273065" y="9467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F21544-D263-76DC-FDA9-EB4E5B72668E}"/>
              </a:ext>
            </a:extLst>
          </p:cNvPr>
          <p:cNvSpPr txBox="1"/>
          <p:nvPr/>
        </p:nvSpPr>
        <p:spPr>
          <a:xfrm>
            <a:off x="7756532" y="1271278"/>
            <a:ext cx="887093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OBESITY DISEASE HISTORY:</a:t>
            </a: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sleeve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lap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04/27/2015;  BMI: 60.75 at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144 kg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154 cm</a:t>
            </a: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51 kg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93 kg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Nadir after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sleeve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85 kg at 1.5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PO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C37E32-B925-625D-C902-A5DD06F8A852}"/>
              </a:ext>
            </a:extLst>
          </p:cNvPr>
          <p:cNvSpPr txBox="1"/>
          <p:nvPr/>
        </p:nvSpPr>
        <p:spPr>
          <a:xfrm>
            <a:off x="273064" y="1499295"/>
            <a:ext cx="65544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21-year-old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comorbilities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Suplements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calcium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B12, ac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folic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sleeve-multivitamins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sleeve-Barimix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®)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No GERD  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A9DC796-64BF-2BD5-7035-CAD87204AB68}"/>
              </a:ext>
            </a:extLst>
          </p:cNvPr>
          <p:cNvSpPr txBox="1"/>
          <p:nvPr/>
        </p:nvSpPr>
        <p:spPr>
          <a:xfrm>
            <a:off x="273064" y="2927272"/>
            <a:ext cx="1108829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CURRENT STATE: 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21 -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year-old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admitted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SADI-S as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revisional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regain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BE752DD-023F-3880-418B-E5E5DCCA2C72}"/>
              </a:ext>
            </a:extLst>
          </p:cNvPr>
          <p:cNvSpPr txBox="1"/>
          <p:nvPr/>
        </p:nvSpPr>
        <p:spPr>
          <a:xfrm>
            <a:off x="273064" y="3789046"/>
            <a:ext cx="1033272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PHYSICAL ASSESMENT: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Anthropometric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120 Kg,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154 cm, BMI: 50.6 Kg/m2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COMPLEMENTARY TESTS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ENDOSCOPY: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sleeve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, no hiatal hernia,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polypectomy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polyp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6mm ; </a:t>
            </a: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Ultrasound:normal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92792A-0539-C028-A2CA-E5540FC89CFA}"/>
              </a:ext>
            </a:extLst>
          </p:cNvPr>
          <p:cNvSpPr txBox="1"/>
          <p:nvPr/>
        </p:nvSpPr>
        <p:spPr>
          <a:xfrm>
            <a:off x="3881120" y="326457"/>
            <a:ext cx="653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gastric</a:t>
            </a:r>
            <a:r>
              <a:rPr lang="es-ES" sz="2800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sleeve</a:t>
            </a:r>
            <a:r>
              <a:rPr lang="es-ES" sz="2800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ES" sz="2800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sadi</a:t>
            </a:r>
            <a:r>
              <a:rPr lang="es-ES" sz="2800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  </a:t>
            </a:r>
          </a:p>
        </p:txBody>
      </p:sp>
    </p:spTree>
    <p:extLst>
      <p:ext uri="{BB962C8B-B14F-4D97-AF65-F5344CB8AC3E}">
        <p14:creationId xmlns:p14="http://schemas.microsoft.com/office/powerpoint/2010/main" val="220441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DB1ACF3-8E38-6D62-3B26-158615198B98}"/>
              </a:ext>
            </a:extLst>
          </p:cNvPr>
          <p:cNvSpPr txBox="1"/>
          <p:nvPr/>
        </p:nvSpPr>
        <p:spPr>
          <a:xfrm>
            <a:off x="457200" y="5874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SURGICAL PROCEDURE: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1D85F24-B070-9757-C67F-8BB9D7C018B9}"/>
              </a:ext>
            </a:extLst>
          </p:cNvPr>
          <p:cNvSpPr txBox="1"/>
          <p:nvPr/>
        </p:nvSpPr>
        <p:spPr>
          <a:xfrm>
            <a:off x="457200" y="1104037"/>
            <a:ext cx="115214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sleeve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dissection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3 cm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duodenum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pyloric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junction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clipped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Duodenal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transection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 blue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Echelon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Ileal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at 270 cm.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Two-layed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anastomosis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barbades sutures(V-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lock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®, PD 30, PD 30, and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Vlock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-lateral duodeno-ileal anastomosis.</a:t>
            </a: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Methylene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blue test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negative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drain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placed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C9F05D-0885-3F27-0A0D-61C51D359B19}"/>
              </a:ext>
            </a:extLst>
          </p:cNvPr>
          <p:cNvSpPr txBox="1"/>
          <p:nvPr/>
        </p:nvSpPr>
        <p:spPr>
          <a:xfrm>
            <a:off x="457200" y="35473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88FB51-FF54-27B0-2DCA-24778AA38084}"/>
              </a:ext>
            </a:extLst>
          </p:cNvPr>
          <p:cNvSpPr txBox="1"/>
          <p:nvPr/>
        </p:nvSpPr>
        <p:spPr>
          <a:xfrm>
            <a:off x="457200" y="4184304"/>
            <a:ext cx="11521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complications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occurred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immediate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postoperative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began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oral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tolerance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He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discharged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postoperative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oral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tolerance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324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0FD8EEA-402E-A804-0EE8-7FDA3834B1F9}"/>
              </a:ext>
            </a:extLst>
          </p:cNvPr>
          <p:cNvSpPr txBox="1"/>
          <p:nvPr/>
        </p:nvSpPr>
        <p:spPr>
          <a:xfrm>
            <a:off x="445860" y="75134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FOLLOW UP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3D14C4-3155-16F2-3046-6E9F7AFB101F}"/>
              </a:ext>
            </a:extLst>
          </p:cNvPr>
          <p:cNvSpPr txBox="1"/>
          <p:nvPr/>
        </p:nvSpPr>
        <p:spPr>
          <a:xfrm>
            <a:off x="152400" y="1498600"/>
            <a:ext cx="117246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feeling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tolerating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 puree and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diet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multiviltamin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 SADI-S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Bariamix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®)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100 kg and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42,2 kg/m2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85 kg and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35.8 kg/m2,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stabilization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TWL after SADI-S 35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Kgrs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Nowadays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remained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steady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Assesed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aesthetic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abdominal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flap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rejected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cause a BMI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35; 85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Kgrs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72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kgrs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06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47A1174-CD49-5130-4ED9-3EC93C9F5848}"/>
              </a:ext>
            </a:extLst>
          </p:cNvPr>
          <p:cNvSpPr txBox="1"/>
          <p:nvPr/>
        </p:nvSpPr>
        <p:spPr>
          <a:xfrm>
            <a:off x="504268" y="229516"/>
            <a:ext cx="2379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113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THRID CASE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4E1690-9895-AE6E-76FD-DDD9B7C6E8B6}"/>
              </a:ext>
            </a:extLst>
          </p:cNvPr>
          <p:cNvSpPr txBox="1"/>
          <p:nvPr/>
        </p:nvSpPr>
        <p:spPr>
          <a:xfrm>
            <a:off x="321388" y="1498334"/>
            <a:ext cx="68109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 70-year-old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dyslipidemia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OSA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C-PAP</a:t>
            </a: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autoimmune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thrombocytopenia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arthropathy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saphenectomy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E50991-6884-7871-7C74-EED961AAAB8A}"/>
              </a:ext>
            </a:extLst>
          </p:cNvPr>
          <p:cNvSpPr txBox="1"/>
          <p:nvPr/>
        </p:nvSpPr>
        <p:spPr>
          <a:xfrm>
            <a:off x="321388" y="11290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1E96F0-1E68-B4E5-FBD9-70F57CBAEDC8}"/>
              </a:ext>
            </a:extLst>
          </p:cNvPr>
          <p:cNvSpPr txBox="1"/>
          <p:nvPr/>
        </p:nvSpPr>
        <p:spPr>
          <a:xfrm>
            <a:off x="6854268" y="10173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OBESITY DISEASE HISTORY: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84C0F5A-72B4-B7C3-D5E6-B86808BB11EB}"/>
              </a:ext>
            </a:extLst>
          </p:cNvPr>
          <p:cNvSpPr txBox="1"/>
          <p:nvPr/>
        </p:nvSpPr>
        <p:spPr>
          <a:xfrm>
            <a:off x="346788" y="2993628"/>
            <a:ext cx="6370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CURRENT STATE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FE11A57-B0F1-48CB-946D-37AD66F1A460}"/>
              </a:ext>
            </a:extLst>
          </p:cNvPr>
          <p:cNvSpPr txBox="1"/>
          <p:nvPr/>
        </p:nvSpPr>
        <p:spPr>
          <a:xfrm>
            <a:off x="6717108" y="1698389"/>
            <a:ext cx="63703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Long-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morbid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treated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diet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7348874-C860-C7E2-F93E-095B8A16591F}"/>
              </a:ext>
            </a:extLst>
          </p:cNvPr>
          <p:cNvSpPr txBox="1"/>
          <p:nvPr/>
        </p:nvSpPr>
        <p:spPr>
          <a:xfrm>
            <a:off x="137160" y="3409126"/>
            <a:ext cx="9880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70-year-old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admitted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gastric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sleeve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diet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71D8F6-A946-D384-94C6-8CF575E40C4B}"/>
              </a:ext>
            </a:extLst>
          </p:cNvPr>
          <p:cNvSpPr txBox="1"/>
          <p:nvPr/>
        </p:nvSpPr>
        <p:spPr>
          <a:xfrm>
            <a:off x="137160" y="3824624"/>
            <a:ext cx="11883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multidisciplinary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control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worsening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OSA, 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laparoscopic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sleeve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gastrectomy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38EB65E-1D6B-8704-A352-4049D5468934}"/>
              </a:ext>
            </a:extLst>
          </p:cNvPr>
          <p:cNvSpPr txBox="1"/>
          <p:nvPr/>
        </p:nvSpPr>
        <p:spPr>
          <a:xfrm>
            <a:off x="137160" y="4486343"/>
            <a:ext cx="102932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optimized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low-calorie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preoperative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diet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05D4B96-6D15-DA34-3015-34C218CED377}"/>
              </a:ext>
            </a:extLst>
          </p:cNvPr>
          <p:cNvSpPr txBox="1"/>
          <p:nvPr/>
        </p:nvSpPr>
        <p:spPr>
          <a:xfrm>
            <a:off x="3484880" y="357002"/>
            <a:ext cx="653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</a:t>
            </a:r>
            <a:r>
              <a:rPr lang="es-ES" sz="2400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s-ES" sz="2400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ES" sz="2400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gastric</a:t>
            </a:r>
            <a:r>
              <a:rPr lang="es-ES" sz="2400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sleeve</a:t>
            </a:r>
            <a:r>
              <a:rPr lang="es-ES" sz="2400" b="1" dirty="0">
                <a:solidFill>
                  <a:srgbClr val="00A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22848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681</TotalTime>
  <Words>1354</Words>
  <Application>Microsoft Macintosh PowerPoint</Application>
  <PresentationFormat>Panorámica</PresentationFormat>
  <Paragraphs>151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 Neue</vt:lpstr>
      <vt:lpstr>Times New Roman</vt:lpstr>
      <vt:lpstr>Wingdings</vt:lpstr>
      <vt:lpstr>RetrospectVTI</vt:lpstr>
      <vt:lpstr>COMBINED TREATMENT AT THE EXTREME OF AGES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Elena Ruiz-Úcar</cp:lastModifiedBy>
  <cp:revision>23</cp:revision>
  <dcterms:created xsi:type="dcterms:W3CDTF">2022-02-27T17:36:31Z</dcterms:created>
  <dcterms:modified xsi:type="dcterms:W3CDTF">2025-05-08T11:04:38Z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